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2998470"/>
            <a:ext cx="6576060" cy="833199"/>
          </a:xfrm>
          <a:prstGeom prst="rect">
            <a:avLst/>
          </a:prstGeom>
          <a:noFill/>
          <a:ln/>
        </p:spPr>
        <p:txBody>
          <a:bodyPr wrap="none" rtlCol="0" anchor="t"/>
          <a:lstStyle/>
          <a:p>
            <a:pPr indent="0" marL="0">
              <a:lnSpc>
                <a:spcPts val="6561"/>
              </a:lnSpc>
              <a:buNone/>
            </a:pPr>
            <a:r>
              <a:rPr lang="en-US" sz="5249" b="1" dirty="0">
                <a:solidFill>
                  <a:srgbClr val="00002E"/>
                </a:solidFill>
                <a:latin typeface="Nunito" pitchFamily="34" charset="0"/>
                <a:ea typeface="Nunito" pitchFamily="34" charset="-122"/>
                <a:cs typeface="Nunito" pitchFamily="34" charset="-120"/>
              </a:rPr>
              <a:t>Directory  Commands</a:t>
            </a:r>
            <a:endParaRPr lang="en-US" sz="5249" dirty="0"/>
          </a:p>
        </p:txBody>
      </p:sp>
      <p:sp>
        <p:nvSpPr>
          <p:cNvPr id="5" name="Text 2"/>
          <p:cNvSpPr/>
          <p:nvPr/>
        </p:nvSpPr>
        <p:spPr>
          <a:xfrm>
            <a:off x="6319599" y="4164925"/>
            <a:ext cx="7477601"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The file system commands provide essential functions for managing directories and files. In this presentation, we will explore five key commands and functions that are commonly used in the file system. Let's dive in!</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4074081"/>
            <a:ext cx="578358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mkdir (Make Directory)</a:t>
            </a:r>
            <a:endParaRPr lang="en-US" sz="4374" dirty="0"/>
          </a:p>
        </p:txBody>
      </p:sp>
      <p:sp>
        <p:nvSpPr>
          <p:cNvPr id="5" name="Text 2"/>
          <p:cNvSpPr/>
          <p:nvPr/>
        </p:nvSpPr>
        <p:spPr>
          <a:xfrm>
            <a:off x="2348389" y="5101709"/>
            <a:ext cx="9933503" cy="726043"/>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The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mkdir</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command allows you to create new directories (folders) in a file system. Simply specify the name of the directory you want to create, and the command will create it for you.</a:t>
            </a:r>
            <a:endParaRPr lang="en-US" sz="1750" dirty="0"/>
          </a:p>
        </p:txBody>
      </p:sp>
      <p:sp>
        <p:nvSpPr>
          <p:cNvPr id="6" name="Text 3"/>
          <p:cNvSpPr/>
          <p:nvPr/>
        </p:nvSpPr>
        <p:spPr>
          <a:xfrm>
            <a:off x="2681645" y="6327577"/>
            <a:ext cx="9600248" cy="355402"/>
          </a:xfrm>
          <a:prstGeom prst="rect">
            <a:avLst/>
          </a:prstGeom>
          <a:noFill/>
          <a:ln/>
        </p:spPr>
        <p:txBody>
          <a:bodyPr wrap="non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Usage: mkdir directory_name</a:t>
            </a:r>
            <a:endParaRPr lang="en-US" sz="1750" dirty="0"/>
          </a:p>
        </p:txBody>
      </p:sp>
      <p:sp>
        <p:nvSpPr>
          <p:cNvPr id="7" name="Shape 4"/>
          <p:cNvSpPr/>
          <p:nvPr/>
        </p:nvSpPr>
        <p:spPr>
          <a:xfrm>
            <a:off x="2348389" y="6077664"/>
            <a:ext cx="27742" cy="855226"/>
          </a:xfrm>
          <a:prstGeom prst="rect">
            <a:avLst/>
          </a:prstGeom>
          <a:solidFill>
            <a:srgbClr val="2D4DF2"/>
          </a:solidFill>
          <a:ln/>
        </p:spPr>
      </p:sp>
      <p:pic>
        <p:nvPicPr>
          <p:cNvPr id="8" name="Image 1" descr="preencoded.png">    </p:cNvPr>
          <p:cNvPicPr>
            <a:picLocks noChangeAspect="1"/>
          </p:cNvPicPr>
          <p:nvPr/>
        </p:nvPicPr>
        <p:blipFill>
          <a:blip r:embed="rId2"/>
          <a:stretch>
            <a:fillRect/>
          </a:stretch>
        </p:blipFill>
        <p:spPr>
          <a:xfrm>
            <a:off x="0" y="0"/>
            <a:ext cx="14630400" cy="277749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3F3FF">
              <a:alpha val="85000"/>
            </a:srgbClr>
          </a:solidFill>
          <a:ln/>
        </p:spPr>
      </p:sp>
      <p:sp>
        <p:nvSpPr>
          <p:cNvPr id="6" name="Text 2"/>
          <p:cNvSpPr/>
          <p:nvPr/>
        </p:nvSpPr>
        <p:spPr>
          <a:xfrm>
            <a:off x="2348389" y="2500074"/>
            <a:ext cx="637794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rmdir (Remove Directory)</a:t>
            </a:r>
            <a:endParaRPr lang="en-US" sz="4374" dirty="0"/>
          </a:p>
        </p:txBody>
      </p:sp>
      <p:sp>
        <p:nvSpPr>
          <p:cNvPr id="7" name="Text 3"/>
          <p:cNvSpPr/>
          <p:nvPr/>
        </p:nvSpPr>
        <p:spPr>
          <a:xfrm>
            <a:off x="2348389" y="3527703"/>
            <a:ext cx="9933503" cy="109668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The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rmdir</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command is used to remove directories from a file system. However, please note that the directory must be empty in order for the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rmdir</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command to work. Take caution when using this command to avoid accidental deletion of important files.</a:t>
            </a:r>
            <a:endParaRPr lang="en-US" sz="1750" dirty="0"/>
          </a:p>
        </p:txBody>
      </p:sp>
      <p:sp>
        <p:nvSpPr>
          <p:cNvPr id="8" name="Text 4"/>
          <p:cNvSpPr/>
          <p:nvPr/>
        </p:nvSpPr>
        <p:spPr>
          <a:xfrm>
            <a:off x="2681645" y="5124212"/>
            <a:ext cx="9600248" cy="355402"/>
          </a:xfrm>
          <a:prstGeom prst="rect">
            <a:avLst/>
          </a:prstGeom>
          <a:noFill/>
          <a:ln/>
        </p:spPr>
        <p:txBody>
          <a:bodyPr wrap="non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Usage: rmdir directory_name</a:t>
            </a:r>
            <a:endParaRPr lang="en-US" sz="1750" dirty="0"/>
          </a:p>
        </p:txBody>
      </p:sp>
      <p:sp>
        <p:nvSpPr>
          <p:cNvPr id="9" name="Shape 5"/>
          <p:cNvSpPr/>
          <p:nvPr/>
        </p:nvSpPr>
        <p:spPr>
          <a:xfrm>
            <a:off x="2348389" y="4874300"/>
            <a:ext cx="27742" cy="855226"/>
          </a:xfrm>
          <a:prstGeom prst="rect">
            <a:avLst/>
          </a:prstGeom>
          <a:solidFill>
            <a:srgbClr val="2D4DF2"/>
          </a:solidFill>
          <a:ln/>
        </p:spPr>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2507694"/>
            <a:ext cx="617220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chdir (Change Directory)</a:t>
            </a:r>
            <a:endParaRPr lang="en-US" sz="4374" dirty="0"/>
          </a:p>
        </p:txBody>
      </p:sp>
      <p:sp>
        <p:nvSpPr>
          <p:cNvPr id="5" name="Text 2"/>
          <p:cNvSpPr/>
          <p:nvPr/>
        </p:nvSpPr>
        <p:spPr>
          <a:xfrm>
            <a:off x="6319599" y="3535323"/>
            <a:ext cx="7477601" cy="108144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The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chdir</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command, also known as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cd</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is a command used to change the current working directory in a shell or terminal session. It allows you to navigate through the directory structure and switch to a different directory.</a:t>
            </a:r>
            <a:endParaRPr lang="en-US" sz="1750" dirty="0"/>
          </a:p>
        </p:txBody>
      </p:sp>
      <p:sp>
        <p:nvSpPr>
          <p:cNvPr id="6" name="Text 3"/>
          <p:cNvSpPr/>
          <p:nvPr/>
        </p:nvSpPr>
        <p:spPr>
          <a:xfrm>
            <a:off x="6652855" y="5116592"/>
            <a:ext cx="7144345" cy="355402"/>
          </a:xfrm>
          <a:prstGeom prst="rect">
            <a:avLst/>
          </a:prstGeom>
          <a:noFill/>
          <a:ln/>
        </p:spPr>
        <p:txBody>
          <a:bodyPr wrap="non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Usage: cd directory_path</a:t>
            </a:r>
            <a:endParaRPr lang="en-US" sz="1750" dirty="0"/>
          </a:p>
        </p:txBody>
      </p:sp>
      <p:sp>
        <p:nvSpPr>
          <p:cNvPr id="7" name="Shape 4"/>
          <p:cNvSpPr/>
          <p:nvPr/>
        </p:nvSpPr>
        <p:spPr>
          <a:xfrm>
            <a:off x="6319599" y="4866680"/>
            <a:ext cx="27742" cy="855226"/>
          </a:xfrm>
          <a:prstGeom prst="rect">
            <a:avLst/>
          </a:prstGeom>
          <a:solidFill>
            <a:srgbClr val="2D4DF2"/>
          </a:solidFill>
          <a:ln/>
        </p:spPr>
      </p:sp>
      <p:pic>
        <p:nvPicPr>
          <p:cNvPr id="8"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2160508"/>
            <a:ext cx="7477601" cy="1388745"/>
          </a:xfrm>
          <a:prstGeom prst="rect">
            <a:avLst/>
          </a:prstGeom>
          <a:noFill/>
          <a:ln/>
        </p:spPr>
        <p:txBody>
          <a:bodyPr wrap="squar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getcwd (Get Current Working Directory)</a:t>
            </a:r>
            <a:endParaRPr lang="en-US" sz="4374" dirty="0"/>
          </a:p>
        </p:txBody>
      </p:sp>
      <p:sp>
        <p:nvSpPr>
          <p:cNvPr id="5" name="Text 2"/>
          <p:cNvSpPr/>
          <p:nvPr/>
        </p:nvSpPr>
        <p:spPr>
          <a:xfrm>
            <a:off x="6319599" y="3882509"/>
            <a:ext cx="7477601" cy="108144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The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getcwd</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function retrieves the current working directory of a process. It is often used in programming to determine the current directory path and perform further operations based on the location of the program or files.</a:t>
            </a:r>
            <a:endParaRPr lang="en-US" sz="1750" dirty="0"/>
          </a:p>
        </p:txBody>
      </p:sp>
      <p:sp>
        <p:nvSpPr>
          <p:cNvPr id="6" name="Text 3"/>
          <p:cNvSpPr/>
          <p:nvPr/>
        </p:nvSpPr>
        <p:spPr>
          <a:xfrm>
            <a:off x="6652855" y="5463778"/>
            <a:ext cx="7144345" cy="355402"/>
          </a:xfrm>
          <a:prstGeom prst="rect">
            <a:avLst/>
          </a:prstGeom>
          <a:noFill/>
          <a:ln/>
        </p:spPr>
        <p:txBody>
          <a:bodyPr wrap="non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Usage (in C programming): getcwd(buffer, size)</a:t>
            </a:r>
            <a:endParaRPr lang="en-US" sz="1750" dirty="0"/>
          </a:p>
        </p:txBody>
      </p:sp>
      <p:sp>
        <p:nvSpPr>
          <p:cNvPr id="7" name="Shape 4"/>
          <p:cNvSpPr/>
          <p:nvPr/>
        </p:nvSpPr>
        <p:spPr>
          <a:xfrm>
            <a:off x="6319599" y="5213866"/>
            <a:ext cx="27742" cy="855226"/>
          </a:xfrm>
          <a:prstGeom prst="rect">
            <a:avLst/>
          </a:prstGeom>
          <a:solidFill>
            <a:srgbClr val="2D4DF2"/>
          </a:solidFill>
          <a:ln/>
        </p:spPr>
      </p:sp>
      <p:pic>
        <p:nvPicPr>
          <p:cNvPr id="8"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833199" y="2329934"/>
            <a:ext cx="628650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opendir (Open Directory)</a:t>
            </a:r>
            <a:endParaRPr lang="en-US" sz="4374" dirty="0"/>
          </a:p>
        </p:txBody>
      </p:sp>
      <p:sp>
        <p:nvSpPr>
          <p:cNvPr id="5" name="Text 2"/>
          <p:cNvSpPr/>
          <p:nvPr/>
        </p:nvSpPr>
        <p:spPr>
          <a:xfrm>
            <a:off x="833199" y="3357563"/>
            <a:ext cx="7477601" cy="1436846"/>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The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opendir</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function is a useful tool in programming that allows you to open and access the contents of a directory. It's typically used in combination with other directory-related functions to read or manipulate files within a directory.</a:t>
            </a:r>
            <a:endParaRPr lang="en-US" sz="1750" dirty="0"/>
          </a:p>
        </p:txBody>
      </p:sp>
      <p:sp>
        <p:nvSpPr>
          <p:cNvPr id="6" name="Text 3"/>
          <p:cNvSpPr/>
          <p:nvPr/>
        </p:nvSpPr>
        <p:spPr>
          <a:xfrm>
            <a:off x="1166455" y="5294233"/>
            <a:ext cx="7144345" cy="355402"/>
          </a:xfrm>
          <a:prstGeom prst="rect">
            <a:avLst/>
          </a:prstGeom>
          <a:noFill/>
          <a:ln/>
        </p:spPr>
        <p:txBody>
          <a:bodyPr wrap="non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Usage (in C programming): opendir(directory_path)</a:t>
            </a:r>
            <a:endParaRPr lang="en-US" sz="1750" dirty="0"/>
          </a:p>
        </p:txBody>
      </p:sp>
      <p:sp>
        <p:nvSpPr>
          <p:cNvPr id="7" name="Shape 4"/>
          <p:cNvSpPr/>
          <p:nvPr/>
        </p:nvSpPr>
        <p:spPr>
          <a:xfrm>
            <a:off x="833199" y="5044321"/>
            <a:ext cx="27742" cy="855226"/>
          </a:xfrm>
          <a:prstGeom prst="rect">
            <a:avLst/>
          </a:prstGeom>
          <a:solidFill>
            <a:srgbClr val="2D4DF2"/>
          </a:solidFill>
          <a:ln/>
        </p:spPr>
      </p:sp>
      <p:pic>
        <p:nvPicPr>
          <p:cNvPr id="8"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833199" y="2329934"/>
            <a:ext cx="4443889"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rewind</a:t>
            </a:r>
            <a:endParaRPr lang="en-US" sz="4374" dirty="0"/>
          </a:p>
        </p:txBody>
      </p:sp>
      <p:sp>
        <p:nvSpPr>
          <p:cNvPr id="5" name="Text 2"/>
          <p:cNvSpPr/>
          <p:nvPr/>
        </p:nvSpPr>
        <p:spPr>
          <a:xfrm>
            <a:off x="833199" y="3357563"/>
            <a:ext cx="7477601" cy="1436846"/>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The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rewind</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function is a C library function used in file handling to reset the file position indicator to the beginning of a file. It is often used when you need to re-read a file from the start or perform multiple reads without closing and reopening the file.</a:t>
            </a:r>
            <a:endParaRPr lang="en-US" sz="1750" dirty="0"/>
          </a:p>
        </p:txBody>
      </p:sp>
      <p:sp>
        <p:nvSpPr>
          <p:cNvPr id="6" name="Text 3"/>
          <p:cNvSpPr/>
          <p:nvPr/>
        </p:nvSpPr>
        <p:spPr>
          <a:xfrm>
            <a:off x="1166455" y="5294233"/>
            <a:ext cx="7144345" cy="355402"/>
          </a:xfrm>
          <a:prstGeom prst="rect">
            <a:avLst/>
          </a:prstGeom>
          <a:noFill/>
          <a:ln/>
        </p:spPr>
        <p:txBody>
          <a:bodyPr wrap="non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Usage (in C programming): rewind(file_pointer)</a:t>
            </a:r>
            <a:endParaRPr lang="en-US" sz="1750" dirty="0"/>
          </a:p>
        </p:txBody>
      </p:sp>
      <p:sp>
        <p:nvSpPr>
          <p:cNvPr id="7" name="Shape 4"/>
          <p:cNvSpPr/>
          <p:nvPr/>
        </p:nvSpPr>
        <p:spPr>
          <a:xfrm>
            <a:off x="833199" y="5044321"/>
            <a:ext cx="27742" cy="855226"/>
          </a:xfrm>
          <a:prstGeom prst="rect">
            <a:avLst/>
          </a:prstGeom>
          <a:solidFill>
            <a:srgbClr val="2D4DF2"/>
          </a:solidFill>
          <a:ln/>
        </p:spPr>
      </p:sp>
      <p:pic>
        <p:nvPicPr>
          <p:cNvPr id="8"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1207413"/>
            <a:ext cx="566928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Putting It All Together</a:t>
            </a:r>
            <a:endParaRPr lang="en-US" sz="4374" dirty="0"/>
          </a:p>
        </p:txBody>
      </p:sp>
      <p:sp>
        <p:nvSpPr>
          <p:cNvPr id="5" name="Shape 2"/>
          <p:cNvSpPr/>
          <p:nvPr/>
        </p:nvSpPr>
        <p:spPr>
          <a:xfrm>
            <a:off x="2348389" y="2346127"/>
            <a:ext cx="3163014" cy="4675942"/>
          </a:xfrm>
          <a:prstGeom prst="roundRect">
            <a:avLst>
              <a:gd name="adj" fmla="val 12645"/>
            </a:avLst>
          </a:prstGeom>
          <a:solidFill>
            <a:srgbClr val="F3F3FF"/>
          </a:solidFill>
          <a:ln w="27742">
            <a:solidFill>
              <a:srgbClr val="2D4DF2"/>
            </a:solidFill>
            <a:prstDash val="solid"/>
          </a:ln>
        </p:spPr>
      </p:sp>
      <p:sp>
        <p:nvSpPr>
          <p:cNvPr id="6" name="Text 3"/>
          <p:cNvSpPr/>
          <p:nvPr/>
        </p:nvSpPr>
        <p:spPr>
          <a:xfrm>
            <a:off x="2598301" y="2596039"/>
            <a:ext cx="2663190" cy="694373"/>
          </a:xfrm>
          <a:prstGeom prst="rect">
            <a:avLst/>
          </a:prstGeom>
          <a:noFill/>
          <a:ln/>
        </p:spPr>
        <p:txBody>
          <a:bodyPr wrap="square" rtlCol="0" anchor="t"/>
          <a:lstStyle/>
          <a:p>
            <a:pPr indent="0" marL="0">
              <a:lnSpc>
                <a:spcPts val="2734"/>
              </a:lnSpc>
              <a:buNone/>
            </a:pPr>
            <a:r>
              <a:rPr lang="en-US" sz="2187" b="1" dirty="0">
                <a:solidFill>
                  <a:srgbClr val="2D4DF2"/>
                </a:solidFill>
                <a:latin typeface="Nunito" pitchFamily="34" charset="0"/>
                <a:ea typeface="Nunito" pitchFamily="34" charset="-122"/>
                <a:cs typeface="Nunito" pitchFamily="34" charset="-120"/>
              </a:rPr>
              <a:t>Efficient Directory Management</a:t>
            </a:r>
            <a:endParaRPr lang="en-US" sz="2187" dirty="0"/>
          </a:p>
        </p:txBody>
      </p:sp>
      <p:sp>
        <p:nvSpPr>
          <p:cNvPr id="7" name="Text 4"/>
          <p:cNvSpPr/>
          <p:nvPr/>
        </p:nvSpPr>
        <p:spPr>
          <a:xfrm>
            <a:off x="2598301" y="3512582"/>
            <a:ext cx="2663190" cy="3259574"/>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By using the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mkdir</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rmdir</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chdir</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and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opendir</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commands alongside the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getcwd</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function and </a:t>
            </a:r>
            <a:pPr indent="0" marL="0">
              <a:lnSpc>
                <a:spcPts val="2799"/>
              </a:lnSpc>
              <a:buNone/>
            </a:pPr>
            <a:r>
              <a:rPr lang="en-US" sz="1750" dirty="0">
                <a:solidFill>
                  <a:srgbClr val="00002E"/>
                </a:solidFill>
                <a:highlight>
                  <a:srgbClr val="E7EBFE"/>
                </a:highlight>
                <a:latin typeface="Consolas" pitchFamily="34" charset="0"/>
                <a:ea typeface="Consolas" pitchFamily="34" charset="-122"/>
                <a:cs typeface="Consolas" pitchFamily="34" charset="-120"/>
              </a:rPr>
              <a:t>rewind</a:t>
            </a:r>
            <a:pPr indent="0" marL="0">
              <a:lnSpc>
                <a:spcPts val="2799"/>
              </a:lnSpc>
              <a:buNone/>
            </a:pPr>
            <a:r>
              <a:rPr lang="en-US" sz="1750" dirty="0">
                <a:solidFill>
                  <a:srgbClr val="00002E"/>
                </a:solidFill>
                <a:latin typeface="PT Sans" pitchFamily="34" charset="0"/>
                <a:ea typeface="PT Sans" pitchFamily="34" charset="-122"/>
                <a:cs typeface="PT Sans" pitchFamily="34" charset="-120"/>
              </a:rPr>
              <a:t> function, developers can create, navigate, and manipulate directories and files efficiently.</a:t>
            </a:r>
            <a:endParaRPr lang="en-US" sz="1750" dirty="0"/>
          </a:p>
        </p:txBody>
      </p:sp>
      <p:sp>
        <p:nvSpPr>
          <p:cNvPr id="8" name="Shape 5"/>
          <p:cNvSpPr/>
          <p:nvPr/>
        </p:nvSpPr>
        <p:spPr>
          <a:xfrm>
            <a:off x="5733574" y="2346127"/>
            <a:ext cx="3163014" cy="4675942"/>
          </a:xfrm>
          <a:prstGeom prst="roundRect">
            <a:avLst>
              <a:gd name="adj" fmla="val 12645"/>
            </a:avLst>
          </a:prstGeom>
          <a:solidFill>
            <a:srgbClr val="F3F3FF"/>
          </a:solidFill>
          <a:ln w="27742">
            <a:solidFill>
              <a:srgbClr val="015F98"/>
            </a:solidFill>
            <a:prstDash val="solid"/>
          </a:ln>
        </p:spPr>
      </p:sp>
      <p:sp>
        <p:nvSpPr>
          <p:cNvPr id="9" name="Text 6"/>
          <p:cNvSpPr/>
          <p:nvPr/>
        </p:nvSpPr>
        <p:spPr>
          <a:xfrm>
            <a:off x="5983486" y="2596039"/>
            <a:ext cx="2663190" cy="694373"/>
          </a:xfrm>
          <a:prstGeom prst="rect">
            <a:avLst/>
          </a:prstGeom>
          <a:noFill/>
          <a:ln/>
        </p:spPr>
        <p:txBody>
          <a:bodyPr wrap="square" rtlCol="0" anchor="t"/>
          <a:lstStyle/>
          <a:p>
            <a:pPr indent="0" marL="0">
              <a:lnSpc>
                <a:spcPts val="2734"/>
              </a:lnSpc>
              <a:buNone/>
            </a:pPr>
            <a:r>
              <a:rPr lang="en-US" sz="2187" b="1" dirty="0">
                <a:solidFill>
                  <a:srgbClr val="015F98"/>
                </a:solidFill>
                <a:latin typeface="Nunito" pitchFamily="34" charset="0"/>
                <a:ea typeface="Nunito" pitchFamily="34" charset="-122"/>
                <a:cs typeface="Nunito" pitchFamily="34" charset="-120"/>
              </a:rPr>
              <a:t>Increased Productivity</a:t>
            </a:r>
            <a:endParaRPr lang="en-US" sz="2187" dirty="0"/>
          </a:p>
        </p:txBody>
      </p:sp>
      <p:sp>
        <p:nvSpPr>
          <p:cNvPr id="10" name="Text 7"/>
          <p:cNvSpPr/>
          <p:nvPr/>
        </p:nvSpPr>
        <p:spPr>
          <a:xfrm>
            <a:off x="5983486" y="3512582"/>
            <a:ext cx="2663190" cy="2843213"/>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With a solid understanding of these file system commands and functions, you can streamline your file operations, enhancing your productivity and allowing for more organized and manageable projects.</a:t>
            </a:r>
            <a:endParaRPr lang="en-US" sz="1750" dirty="0"/>
          </a:p>
        </p:txBody>
      </p:sp>
      <p:sp>
        <p:nvSpPr>
          <p:cNvPr id="11" name="Shape 8"/>
          <p:cNvSpPr/>
          <p:nvPr/>
        </p:nvSpPr>
        <p:spPr>
          <a:xfrm>
            <a:off x="9118759" y="2346127"/>
            <a:ext cx="3163014" cy="4675942"/>
          </a:xfrm>
          <a:prstGeom prst="roundRect">
            <a:avLst>
              <a:gd name="adj" fmla="val 12645"/>
            </a:avLst>
          </a:prstGeom>
          <a:solidFill>
            <a:srgbClr val="F3F3FF"/>
          </a:solidFill>
          <a:ln w="27742">
            <a:solidFill>
              <a:srgbClr val="AD1F96"/>
            </a:solidFill>
            <a:prstDash val="solid"/>
          </a:ln>
        </p:spPr>
      </p:sp>
      <p:sp>
        <p:nvSpPr>
          <p:cNvPr id="12" name="Text 9"/>
          <p:cNvSpPr/>
          <p:nvPr/>
        </p:nvSpPr>
        <p:spPr>
          <a:xfrm>
            <a:off x="9368671" y="2596039"/>
            <a:ext cx="2663190" cy="694373"/>
          </a:xfrm>
          <a:prstGeom prst="rect">
            <a:avLst/>
          </a:prstGeom>
          <a:noFill/>
          <a:ln/>
        </p:spPr>
        <p:txBody>
          <a:bodyPr wrap="square" rtlCol="0" anchor="t"/>
          <a:lstStyle/>
          <a:p>
            <a:pPr indent="0" marL="0">
              <a:lnSpc>
                <a:spcPts val="2734"/>
              </a:lnSpc>
              <a:buNone/>
            </a:pPr>
            <a:r>
              <a:rPr lang="en-US" sz="2187" b="1" dirty="0">
                <a:solidFill>
                  <a:srgbClr val="AD1F96"/>
                </a:solidFill>
                <a:latin typeface="Nunito" pitchFamily="34" charset="0"/>
                <a:ea typeface="Nunito" pitchFamily="34" charset="-122"/>
                <a:cs typeface="Nunito" pitchFamily="34" charset="-120"/>
              </a:rPr>
              <a:t>Mastering File Management</a:t>
            </a:r>
            <a:endParaRPr lang="en-US" sz="2187" dirty="0"/>
          </a:p>
        </p:txBody>
      </p:sp>
      <p:sp>
        <p:nvSpPr>
          <p:cNvPr id="13" name="Text 10"/>
          <p:cNvSpPr/>
          <p:nvPr/>
        </p:nvSpPr>
        <p:spPr>
          <a:xfrm>
            <a:off x="9368671" y="3512582"/>
            <a:ext cx="2663190" cy="3198614"/>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Practice and experimentation are key to becoming proficient with these commands and functions. Keep exploring and honing your file management skills to become a seasoned developer.</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6319599" y="2712482"/>
            <a:ext cx="4443889"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Conclusion</a:t>
            </a:r>
            <a:endParaRPr lang="en-US" sz="4374" dirty="0"/>
          </a:p>
        </p:txBody>
      </p:sp>
      <p:sp>
        <p:nvSpPr>
          <p:cNvPr id="5" name="Text 2"/>
          <p:cNvSpPr/>
          <p:nvPr/>
        </p:nvSpPr>
        <p:spPr>
          <a:xfrm>
            <a:off x="6319599" y="3740110"/>
            <a:ext cx="7477601" cy="1777008"/>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In summary, understanding and utilizing file system commands and functions is crucial for effective file and directory management. Whether you are navigating directories, creating new folders, or manipulating files, these commands will empower you with the necessary tools to streamline your workflow and increase productivity.</a:t>
            </a:r>
            <a:endParaRPr lang="en-US" sz="1750" dirty="0"/>
          </a:p>
        </p:txBody>
      </p:sp>
      <p:pic>
        <p:nvPicPr>
          <p:cNvPr id="6"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2023-10-17T09:48:55Z</dcterms:created>
  <dcterms:modified xsi:type="dcterms:W3CDTF">2023-10-17T09:48:55Z</dcterms:modified>
</cp:coreProperties>
</file>